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8"/>
  </p:notesMasterIdLst>
  <p:sldIdLst>
    <p:sldId id="256" r:id="rId2"/>
    <p:sldId id="328" r:id="rId3"/>
    <p:sldId id="329" r:id="rId4"/>
    <p:sldId id="288" r:id="rId5"/>
    <p:sldId id="330" r:id="rId6"/>
    <p:sldId id="290" r:id="rId7"/>
    <p:sldId id="289" r:id="rId8"/>
    <p:sldId id="331" r:id="rId9"/>
    <p:sldId id="332" r:id="rId10"/>
    <p:sldId id="302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8" r:id="rId19"/>
    <p:sldId id="342" r:id="rId20"/>
    <p:sldId id="343" r:id="rId21"/>
    <p:sldId id="344" r:id="rId22"/>
    <p:sldId id="347" r:id="rId23"/>
    <p:sldId id="345" r:id="rId24"/>
    <p:sldId id="320" r:id="rId25"/>
    <p:sldId id="333" r:id="rId26"/>
    <p:sldId id="313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0" autoAdjust="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Arbeitsblat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1200" b="0" dirty="0" smtClean="0"/>
              <a:t>Verbrauchsentwicklung  BS IV</a:t>
            </a:r>
            <a:endParaRPr lang="de-DE" sz="1200" b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Wassermenge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8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Tabelle1!$B$2:$B$14</c:f>
              <c:numCache>
                <c:formatCode>0</c:formatCode>
                <c:ptCount val="13"/>
                <c:pt idx="0">
                  <c:v>0</c:v>
                </c:pt>
                <c:pt idx="1">
                  <c:v>1149.5</c:v>
                </c:pt>
                <c:pt idx="2">
                  <c:v>1198.5999999999999</c:v>
                </c:pt>
                <c:pt idx="3">
                  <c:v>1056.5</c:v>
                </c:pt>
                <c:pt idx="4">
                  <c:v>1021.2</c:v>
                </c:pt>
                <c:pt idx="5">
                  <c:v>1067.5</c:v>
                </c:pt>
                <c:pt idx="6">
                  <c:v>1163</c:v>
                </c:pt>
                <c:pt idx="7">
                  <c:v>1048</c:v>
                </c:pt>
                <c:pt idx="8">
                  <c:v>995</c:v>
                </c:pt>
                <c:pt idx="9">
                  <c:v>1337</c:v>
                </c:pt>
                <c:pt idx="10">
                  <c:v>1191</c:v>
                </c:pt>
                <c:pt idx="11">
                  <c:v>1092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Schätzwert</c:v>
                </c:pt>
              </c:strCache>
            </c:strRef>
          </c:tx>
          <c:spPr>
            <a:solidFill>
              <a:srgbClr val="2FC9FF"/>
            </a:solidFill>
            <a:ln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  <c:pt idx="0" formatCode="0">
                  <c:v>1044.2</c:v>
                </c:pt>
                <c:pt idx="12" formatCode="0">
                  <c:v>1228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22008576"/>
        <c:axId val="22010112"/>
      </c:barChart>
      <c:catAx>
        <c:axId val="22008576"/>
        <c:scaling>
          <c:orientation val="minMax"/>
        </c:scaling>
        <c:delete val="0"/>
        <c:axPos val="b"/>
        <c:majorGridlines>
          <c:spPr>
            <a:ln>
              <a:prstDash val="lgDashDot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de-DE"/>
          </a:p>
        </c:txPr>
        <c:crossAx val="22010112"/>
        <c:crosses val="autoZero"/>
        <c:auto val="1"/>
        <c:lblAlgn val="ctr"/>
        <c:lblOffset val="100"/>
        <c:noMultiLvlLbl val="0"/>
      </c:catAx>
      <c:valAx>
        <c:axId val="22010112"/>
        <c:scaling>
          <c:orientation val="minMax"/>
        </c:scaling>
        <c:delete val="0"/>
        <c:axPos val="l"/>
        <c:majorGridlines>
          <c:spPr>
            <a:ln>
              <a:prstDash val="lgDashDotDot"/>
            </a:ln>
          </c:spPr>
        </c:majorGridlines>
        <c:minorGridlines>
          <c:spPr>
            <a:ln>
              <a:prstDash val="sysDot"/>
            </a:ln>
          </c:spPr>
        </c:minorGridlines>
        <c:numFmt formatCode="0.0" sourceLinked="0"/>
        <c:majorTickMark val="out"/>
        <c:minorTickMark val="none"/>
        <c:tickLblPos val="nextTo"/>
        <c:spPr>
          <a:ln>
            <a:prstDash val="lgDashDotDot"/>
          </a:ln>
        </c:spPr>
        <c:txPr>
          <a:bodyPr rot="0" vert="horz"/>
          <a:lstStyle/>
          <a:p>
            <a:pPr>
              <a:defRPr sz="1000" baseline="0"/>
            </a:pPr>
            <a:endParaRPr lang="de-DE"/>
          </a:p>
        </c:txPr>
        <c:crossAx val="22008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367952382395225E-2"/>
          <c:y val="0.93574647710299308"/>
          <c:w val="0.38105799692290082"/>
          <c:h val="6.4253522897006948E-2"/>
        </c:manualLayout>
      </c:layout>
      <c:overlay val="0"/>
      <c:txPr>
        <a:bodyPr/>
        <a:lstStyle/>
        <a:p>
          <a:pPr>
            <a:defRPr sz="1000" baseline="0"/>
          </a:pPr>
          <a:endParaRPr lang="de-DE"/>
        </a:p>
      </c:txPr>
    </c:legend>
    <c:plotVisOnly val="1"/>
    <c:dispBlanksAs val="gap"/>
    <c:showDLblsOverMax val="0"/>
  </c:chart>
  <c:spPr>
    <a:ln>
      <a:solidFill>
        <a:srgbClr val="000000">
          <a:tint val="75000"/>
          <a:shade val="95000"/>
          <a:satMod val="105000"/>
        </a:srgbClr>
      </a:solidFill>
    </a:ln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900" b="1"/>
            </a:pPr>
            <a:r>
              <a:rPr lang="de-DE" sz="900" b="1"/>
              <a:t>Verbrauchsentwicklung  BS IV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Wärme (witterungsbereinigt)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</c:dLbl>
            <c:dLbl>
              <c:idx val="12"/>
              <c:delete val="1"/>
            </c:dLbl>
            <c:numFmt formatCode="#,##0.00" sourceLinked="0"/>
            <c:txPr>
              <a:bodyPr/>
              <a:lstStyle/>
              <a:p>
                <a:pPr>
                  <a:defRPr sz="7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Tabelle1!$B$2:$B$14</c:f>
              <c:numCache>
                <c:formatCode>0.00</c:formatCode>
                <c:ptCount val="13"/>
                <c:pt idx="0">
                  <c:v>0</c:v>
                </c:pt>
                <c:pt idx="1">
                  <c:v>690.62</c:v>
                </c:pt>
                <c:pt idx="2">
                  <c:v>679.02</c:v>
                </c:pt>
                <c:pt idx="3">
                  <c:v>657.33</c:v>
                </c:pt>
                <c:pt idx="4">
                  <c:v>694.63</c:v>
                </c:pt>
                <c:pt idx="5">
                  <c:v>706.32</c:v>
                </c:pt>
                <c:pt idx="6">
                  <c:v>688.5</c:v>
                </c:pt>
                <c:pt idx="7">
                  <c:v>621.27</c:v>
                </c:pt>
                <c:pt idx="8">
                  <c:v>666.65</c:v>
                </c:pt>
                <c:pt idx="9">
                  <c:v>631.59</c:v>
                </c:pt>
                <c:pt idx="10">
                  <c:v>589.91999999999996</c:v>
                </c:pt>
                <c:pt idx="11">
                  <c:v>651.79999999999995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Schätzwert</c:v>
                </c:pt>
              </c:strCache>
            </c:strRef>
          </c:tx>
          <c:spPr>
            <a:solidFill>
              <a:srgbClr val="FC92E5"/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  <c:pt idx="0" formatCode="0.00">
                  <c:v>715.32</c:v>
                </c:pt>
                <c:pt idx="12" formatCode="0.00">
                  <c:v>646.76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20502784"/>
        <c:axId val="20520960"/>
      </c:barChart>
      <c:catAx>
        <c:axId val="20502784"/>
        <c:scaling>
          <c:orientation val="minMax"/>
        </c:scaling>
        <c:delete val="0"/>
        <c:axPos val="b"/>
        <c:majorGridlines>
          <c:spPr>
            <a:ln>
              <a:prstDash val="lgDashDotDot"/>
            </a:ln>
          </c:spPr>
        </c:majorGridlines>
        <c:numFmt formatCode="General" sourceLinked="1"/>
        <c:majorTickMark val="out"/>
        <c:minorTickMark val="none"/>
        <c:tickLblPos val="nextTo"/>
        <c:crossAx val="20520960"/>
        <c:crosses val="autoZero"/>
        <c:auto val="1"/>
        <c:lblAlgn val="ctr"/>
        <c:lblOffset val="100"/>
        <c:noMultiLvlLbl val="0"/>
      </c:catAx>
      <c:valAx>
        <c:axId val="20520960"/>
        <c:scaling>
          <c:orientation val="minMax"/>
        </c:scaling>
        <c:delete val="0"/>
        <c:axPos val="l"/>
        <c:majorGridlines>
          <c:spPr>
            <a:ln>
              <a:prstDash val="lgDashDotDot"/>
            </a:ln>
          </c:spPr>
        </c:majorGridlines>
        <c:minorGridlines>
          <c:spPr>
            <a:ln>
              <a:prstDash val="sysDot"/>
            </a:ln>
          </c:spPr>
        </c:minorGridlines>
        <c:numFmt formatCode="0.00" sourceLinked="0"/>
        <c:majorTickMark val="in"/>
        <c:minorTickMark val="none"/>
        <c:tickLblPos val="low"/>
        <c:spPr>
          <a:ln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c:spPr>
        <c:txPr>
          <a:bodyPr rot="0" vert="horz"/>
          <a:lstStyle/>
          <a:p>
            <a:pPr>
              <a:defRPr sz="700"/>
            </a:pPr>
            <a:endParaRPr lang="de-DE"/>
          </a:p>
        </c:txPr>
        <c:crossAx val="2050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164975845410631E-2"/>
          <c:y val="0.93574657534246553"/>
          <c:w val="0.48286884057971019"/>
          <c:h val="6.4253424657534253E-2"/>
        </c:manualLayout>
      </c:layout>
      <c:overlay val="0"/>
    </c:legend>
    <c:plotVisOnly val="1"/>
    <c:dispBlanksAs val="gap"/>
    <c:showDLblsOverMax val="0"/>
  </c:chart>
  <c:spPr>
    <a:ln>
      <a:solidFill>
        <a:srgbClr val="000000">
          <a:tint val="75000"/>
          <a:shade val="95000"/>
          <a:satMod val="105000"/>
        </a:srgbClr>
      </a:solidFill>
    </a:ln>
  </c:spPr>
  <c:txPr>
    <a:bodyPr/>
    <a:lstStyle/>
    <a:p>
      <a:pPr>
        <a:defRPr sz="800">
          <a:latin typeface="Arial Narrow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Verbrauchsentwicklung  BS IV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Wirkarbeit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2"/>
              <c:delete val="1"/>
            </c:dLbl>
            <c:numFmt formatCode="#,##0.000" sourceLinked="0"/>
            <c:txPr>
              <a:bodyPr/>
              <a:lstStyle/>
              <a:p>
                <a:pPr>
                  <a:defRPr sz="7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Tabelle1!$B$2:$B$14</c:f>
              <c:numCache>
                <c:formatCode>0.00</c:formatCode>
                <c:ptCount val="13"/>
                <c:pt idx="0">
                  <c:v>0</c:v>
                </c:pt>
                <c:pt idx="1">
                  <c:v>61.136000000000003</c:v>
                </c:pt>
                <c:pt idx="2">
                  <c:v>61.125999999999998</c:v>
                </c:pt>
                <c:pt idx="3">
                  <c:v>60.621000000000002</c:v>
                </c:pt>
                <c:pt idx="4">
                  <c:v>62.301000000000002</c:v>
                </c:pt>
                <c:pt idx="5">
                  <c:v>65.037000000000006</c:v>
                </c:pt>
                <c:pt idx="6">
                  <c:v>68.326999999999998</c:v>
                </c:pt>
                <c:pt idx="7">
                  <c:v>75.911000000000001</c:v>
                </c:pt>
                <c:pt idx="8">
                  <c:v>67.388999999999996</c:v>
                </c:pt>
                <c:pt idx="9">
                  <c:v>69.274000000000001</c:v>
                </c:pt>
                <c:pt idx="10">
                  <c:v>61.427</c:v>
                </c:pt>
                <c:pt idx="11">
                  <c:v>65.917000000000002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Schätzwert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7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Tabelle1!$A$2:$A$14</c:f>
              <c:numCache>
                <c:formatCode>General</c:formatCod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Tabelle1!$C$2:$C$14</c:f>
              <c:numCache>
                <c:formatCode>General</c:formatCode>
                <c:ptCount val="13"/>
                <c:pt idx="0" formatCode="0.00">
                  <c:v>60.924999999999997</c:v>
                </c:pt>
                <c:pt idx="12" formatCode="0.00">
                  <c:v>66.554000000000002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108008192"/>
        <c:axId val="108009728"/>
      </c:barChart>
      <c:catAx>
        <c:axId val="108008192"/>
        <c:scaling>
          <c:orientation val="minMax"/>
        </c:scaling>
        <c:delete val="0"/>
        <c:axPos val="b"/>
        <c:majorGridlines>
          <c:spPr>
            <a:ln>
              <a:prstDash val="lgDashDotDot"/>
            </a:ln>
          </c:spPr>
        </c:majorGridlines>
        <c:numFmt formatCode="General" sourceLinked="1"/>
        <c:majorTickMark val="out"/>
        <c:minorTickMark val="none"/>
        <c:tickLblPos val="nextTo"/>
        <c:crossAx val="108009728"/>
        <c:crosses val="autoZero"/>
        <c:auto val="1"/>
        <c:lblAlgn val="ctr"/>
        <c:lblOffset val="100"/>
        <c:noMultiLvlLbl val="0"/>
      </c:catAx>
      <c:valAx>
        <c:axId val="108009728"/>
        <c:scaling>
          <c:orientation val="minMax"/>
        </c:scaling>
        <c:delete val="0"/>
        <c:axPos val="l"/>
        <c:majorGridlines>
          <c:spPr>
            <a:ln>
              <a:prstDash val="lgDashDotDot"/>
            </a:ln>
          </c:spPr>
        </c:majorGridlines>
        <c:minorGridlines>
          <c:spPr>
            <a:ln>
              <a:prstDash val="sysDot"/>
            </a:ln>
          </c:spPr>
        </c:minorGridlines>
        <c:numFmt formatCode="#,##0.0" sourceLinked="0"/>
        <c:majorTickMark val="out"/>
        <c:minorTickMark val="none"/>
        <c:tickLblPos val="nextTo"/>
        <c:spPr>
          <a:ln>
            <a:prstDash val="solid"/>
            <a:tailEnd type="triangle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800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3164975845410628E-2"/>
          <c:y val="0.93574657534246575"/>
          <c:w val="0.38105799692290093"/>
          <c:h val="6.4253522897006976E-2"/>
        </c:manualLayout>
      </c:layout>
      <c:overlay val="0"/>
    </c:legend>
    <c:plotVisOnly val="1"/>
    <c:dispBlanksAs val="gap"/>
    <c:showDLblsOverMax val="0"/>
  </c:chart>
  <c:spPr>
    <a:ln>
      <a:solidFill>
        <a:srgbClr val="000000">
          <a:tint val="75000"/>
          <a:shade val="95000"/>
          <a:satMod val="105000"/>
        </a:srgbClr>
      </a:solidFill>
    </a:ln>
  </c:spPr>
  <c:txPr>
    <a:bodyPr/>
    <a:lstStyle/>
    <a:p>
      <a:pPr>
        <a:defRPr sz="750">
          <a:latin typeface="Arial Narrow" pitchFamily="34" charset="0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0.04848</cdr:x>
      <cdr:y>0.89899</cdr:y>
    </cdr:from>
    <cdr:to>
      <cdr:x>0.45455</cdr:x>
      <cdr:y>0.94949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88032" y="3204356"/>
          <a:ext cx="2412268" cy="18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800" dirty="0" smtClean="0"/>
            <a:t>Welserschule  BS IV  /  Wasser (Controlling)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0.05218</cdr:x>
      <cdr:y>0.87681</cdr:y>
    </cdr:from>
    <cdr:to>
      <cdr:x>0.45825</cdr:x>
      <cdr:y>0.94531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16024" y="2304256"/>
          <a:ext cx="1681130" cy="18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800" dirty="0" smtClean="0">
              <a:latin typeface="Arial Narrow" pitchFamily="34" charset="0"/>
            </a:rPr>
            <a:t>Welserschule  BS IV  /  Wärme (</a:t>
          </a:r>
          <a:r>
            <a:rPr lang="de-DE" sz="800" dirty="0" err="1" smtClean="0">
              <a:latin typeface="Arial Narrow" pitchFamily="34" charset="0"/>
            </a:rPr>
            <a:t>Gt</a:t>
          </a:r>
          <a:r>
            <a:rPr lang="de-DE" sz="800" dirty="0" smtClean="0">
              <a:latin typeface="Arial Narrow" pitchFamily="34" charset="0"/>
            </a:rPr>
            <a:t>, Controlling)</a:t>
          </a:r>
        </a:p>
      </cdr:txBody>
    </cdr:sp>
  </cdr:relSizeAnchor>
  <cdr:relSizeAnchor xmlns:cdr="http://schemas.openxmlformats.org/drawingml/2006/chartDrawing">
    <cdr:from>
      <cdr:x>0.06088</cdr:x>
      <cdr:y>0.0548</cdr:y>
    </cdr:from>
    <cdr:to>
      <cdr:x>0.14784</cdr:x>
      <cdr:y>0.137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52028" y="144016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700" dirty="0" err="1" smtClean="0">
              <a:latin typeface="Arial Narrow" pitchFamily="34" charset="0"/>
            </a:rPr>
            <a:t>MWh</a:t>
          </a:r>
          <a:endParaRPr lang="de-DE" sz="700" dirty="0" smtClean="0">
            <a:latin typeface="Arial Narrow" pitchFamily="34" charset="0"/>
          </a:endParaRPr>
        </a:p>
        <a:p xmlns:a="http://schemas.openxmlformats.org/drawingml/2006/main">
          <a:endParaRPr lang="de-DE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0.05218</cdr:x>
      <cdr:y>0.87681</cdr:y>
    </cdr:from>
    <cdr:to>
      <cdr:x>0.45825</cdr:x>
      <cdr:y>0.94531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216024" y="2304256"/>
          <a:ext cx="1681130" cy="18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800" dirty="0" smtClean="0">
              <a:latin typeface="Arial Narrow" pitchFamily="34" charset="0"/>
            </a:rPr>
            <a:t>Welserschule  BS IV  /  Strom</a:t>
          </a:r>
          <a:r>
            <a:rPr lang="de-DE" sz="800" dirty="0">
              <a:latin typeface="Arial Narrow" pitchFamily="34" charset="0"/>
            </a:rPr>
            <a:t> </a:t>
          </a:r>
          <a:r>
            <a:rPr lang="de-DE" sz="800" dirty="0" smtClean="0">
              <a:latin typeface="Arial Narrow" pitchFamily="34" charset="0"/>
            </a:rPr>
            <a:t>(Controlling)</a:t>
          </a:r>
        </a:p>
      </cdr:txBody>
    </cdr:sp>
  </cdr:relSizeAnchor>
  <cdr:relSizeAnchor xmlns:cdr="http://schemas.openxmlformats.org/drawingml/2006/chartDrawing">
    <cdr:from>
      <cdr:x>0.04348</cdr:x>
      <cdr:y>0.0548</cdr:y>
    </cdr:from>
    <cdr:to>
      <cdr:x>0.13045</cdr:x>
      <cdr:y>0.1233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80020" y="144016"/>
          <a:ext cx="360040" cy="18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e-DE" sz="700" dirty="0" err="1" smtClean="0">
              <a:latin typeface="Arial Narrow" pitchFamily="34" charset="0"/>
            </a:rPr>
            <a:t>MWh</a:t>
          </a:r>
          <a:endParaRPr lang="de-DE" sz="700" dirty="0"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83129E-8AC3-4083-9719-FFA7E680FDF8}" type="datetimeFigureOut">
              <a:rPr lang="de-DE"/>
              <a:pPr>
                <a:defRPr/>
              </a:pPr>
              <a:t>01.02.2017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5911D9-C26D-4971-965F-D0CAAA66DF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8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A372A-B31E-44A8-B5FA-728BB2EFD16D}" type="slidenum">
              <a:rPr lang="de-DE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2E98E2A-0BC2-4AB3-96B1-7A0D5FF94B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9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Energiemanagerschulung 2014 Umweltbeauftragter: J. Mayr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7E9DF-1AC2-4D34-8FFA-152A38BC1B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31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Energiemanagerschulung 2014Umweltbeauftragter: J. Mayr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DF30F-C58F-44EC-85FF-E938EDEE38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3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06375"/>
            <a:ext cx="8228013" cy="210343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9. September 2008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E9C47-D667-4D17-BB59-0A30AEA1FF7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8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7251-B9CC-4ADD-A39B-9F53E404D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5407-E194-43F7-ADC3-D33E9DE2C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0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BB47-1D94-4F43-AAFD-E0D2B5962B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3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EDF0-1FCB-43FB-940D-20B1F1F192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44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047A4-05FA-4805-87D5-173694A8F4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3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41E0-C839-4202-B013-1AB46F2E33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85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0059-6627-4139-A03A-01B25472CF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Energiemanagerschulung 2016 Umweltbeauftragter: J. Mayr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5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Energiemanagerschulung 2012 Umweltbeauftragter: J. Mayr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F2716-2257-4C73-80E1-1F5F866AD79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0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Energiemanagerschulung 2012 Umweltbeauftragter: J. Mayr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4537E88-DF75-4778-B853-22D303BA22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09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files.energie-effizient-sparen.de/uploads/2010/03/L&#252;ftung-2.png" TargetMode="External"/><Relationship Id="rId7" Type="http://schemas.openxmlformats.org/officeDocument/2006/relationships/hyperlink" Target="http://files.energie-effizient-sparen.de/uploads/2010/03/L&#252;ftung-1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://files.energie-effizient-sparen.de/uploads/2010/03/L&#252;ftung-4.pn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130425"/>
            <a:ext cx="8458200" cy="1470025"/>
          </a:xfrm>
        </p:spPr>
        <p:txBody>
          <a:bodyPr/>
          <a:lstStyle/>
          <a:p>
            <a:pPr eaLnBrk="1" hangingPunct="1"/>
            <a:r>
              <a:rPr lang="de-DE" altLang="de-DE" smtClean="0"/>
              <a:t>Kaufmännische Berufsschule IV Augsburg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Vorstellung</a:t>
            </a:r>
          </a:p>
          <a:p>
            <a:pPr eaLnBrk="1" hangingPunct="1"/>
            <a:r>
              <a:rPr lang="de-DE" altLang="de-DE" dirty="0" smtClean="0"/>
              <a:t>Öko-Schulprogramm und</a:t>
            </a:r>
          </a:p>
          <a:p>
            <a:pPr eaLnBrk="1" hangingPunct="1"/>
            <a:r>
              <a:rPr lang="de-DE" altLang="de-DE" dirty="0" smtClean="0"/>
              <a:t>Umweltschule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Wie viel Strom verbraucht die Schule in einem Jahr?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729176"/>
              </p:ext>
            </p:extLst>
          </p:nvPr>
        </p:nvGraphicFramePr>
        <p:xfrm>
          <a:off x="1447800" y="2895600"/>
          <a:ext cx="2819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66.500 kWh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5.000 kWh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1.900 kWh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075427" cy="9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Wie viel Strom verbraucht die Schule in einem Jahr?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12728"/>
              </p:ext>
            </p:extLst>
          </p:nvPr>
        </p:nvGraphicFramePr>
        <p:xfrm>
          <a:off x="1447800" y="2895600"/>
          <a:ext cx="617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962400"/>
              </a:tblGrid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66.500 kWh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Schule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5.000 kWh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Familie</a:t>
                      </a:r>
                      <a:r>
                        <a:rPr lang="de-DE" sz="2400" baseline="0" dirty="0" smtClean="0"/>
                        <a:t> (4 Personen)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1.900 kWh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Single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075427" cy="9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Wie viel kostet der Stromverbrauch pro Jahr, wenn 1 kWh etwa 0,28 EUR kostet?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48679"/>
              </p:ext>
            </p:extLst>
          </p:nvPr>
        </p:nvGraphicFramePr>
        <p:xfrm>
          <a:off x="1447800" y="2895600"/>
          <a:ext cx="6172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962400"/>
              </a:tblGrid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66.500 kWh (Schule)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5.000 kWh (Familie)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1.900 kWh (Single)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075427" cy="9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1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Wie viel kostet der Stromverbrauch pro Jahr, wenn 1 kWh etwa 0,28 EUR kostet?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96237"/>
              </p:ext>
            </p:extLst>
          </p:nvPr>
        </p:nvGraphicFramePr>
        <p:xfrm>
          <a:off x="1447800" y="2895600"/>
          <a:ext cx="61722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3962400"/>
              </a:tblGrid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66.500 kWh (Schule)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18.620 EUR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5.000 kWh (Familie)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1.400 EUR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1.900 kWh (Single)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532</a:t>
                      </a:r>
                      <a:r>
                        <a:rPr lang="de-DE" sz="2400" baseline="0" dirty="0" smtClean="0"/>
                        <a:t> EUR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075427" cy="9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Verbrauch messen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Wie viel Strom verbraucht </a:t>
            </a:r>
            <a:r>
              <a:rPr lang="de-DE" b="1" dirty="0" smtClean="0"/>
              <a:t>1 </a:t>
            </a:r>
            <a:r>
              <a:rPr lang="de-DE" b="1" dirty="0" err="1" smtClean="0"/>
              <a:t>Beamer</a:t>
            </a:r>
            <a:r>
              <a:rPr lang="de-DE" b="1" dirty="0"/>
              <a:t> </a:t>
            </a:r>
            <a:r>
              <a:rPr lang="de-DE" dirty="0" smtClean="0"/>
              <a:t>in Watt?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Wie viel kWh Strom verbrauchen </a:t>
            </a:r>
            <a:r>
              <a:rPr lang="de-DE" altLang="de-DE" b="1" dirty="0" smtClean="0"/>
              <a:t>alle </a:t>
            </a:r>
            <a:r>
              <a:rPr lang="de-DE" altLang="de-DE" b="1" dirty="0" err="1" smtClean="0"/>
              <a:t>Beamer</a:t>
            </a:r>
            <a:r>
              <a:rPr lang="de-DE" altLang="de-DE" b="1" dirty="0" smtClean="0"/>
              <a:t> der Schule am Tag</a:t>
            </a:r>
            <a:r>
              <a:rPr lang="de-DE" altLang="de-DE" dirty="0" smtClean="0"/>
              <a:t>?</a:t>
            </a:r>
            <a:br>
              <a:rPr lang="de-DE" altLang="de-DE" dirty="0" smtClean="0"/>
            </a:br>
            <a:r>
              <a:rPr lang="de-DE" altLang="de-DE" dirty="0" smtClean="0"/>
              <a:t>Verbrauch in Watt * etwa 4 Stunden</a:t>
            </a:r>
            <a:br>
              <a:rPr lang="de-DE" altLang="de-DE" dirty="0" smtClean="0"/>
            </a:br>
            <a:r>
              <a:rPr lang="de-DE" altLang="de-DE" dirty="0" smtClean="0"/>
              <a:t>: 1.000 * 30 </a:t>
            </a:r>
            <a:r>
              <a:rPr lang="de-DE" altLang="de-DE" dirty="0" err="1" smtClean="0"/>
              <a:t>Beamer</a:t>
            </a:r>
            <a:r>
              <a:rPr lang="de-DE" altLang="de-DE" dirty="0" smtClean="0"/>
              <a:t> = ???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Wieviel EUR sind das, wenn 1 kWh 0,28 EUR kostet? 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6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075427" cy="9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Was hier </a:t>
            </a:r>
            <a:r>
              <a:rPr lang="de-DE" dirty="0" err="1" smtClean="0"/>
              <a:t>hier</a:t>
            </a:r>
            <a:r>
              <a:rPr lang="de-DE" dirty="0" smtClean="0"/>
              <a:t> falsch?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2950"/>
            <a:ext cx="101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L:\Schule_Hannes\Oekoprofit_OekoSchulprogramm\Bilder\IMG_20161114_1608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6" b="14815"/>
          <a:stretch/>
        </p:blipFill>
        <p:spPr bwMode="auto">
          <a:xfrm>
            <a:off x="1219200" y="1927224"/>
            <a:ext cx="2438400" cy="2797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 descr="L:\Schule_Hannes\Oekoprofit_OekoSchulprogramm\Bilder\IMG_20161114_16264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8" t="18857" r="5153" b="14143"/>
          <a:stretch/>
        </p:blipFill>
        <p:spPr bwMode="auto">
          <a:xfrm>
            <a:off x="3898582" y="1934050"/>
            <a:ext cx="2934018" cy="2783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0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Was hier </a:t>
            </a:r>
            <a:r>
              <a:rPr lang="de-DE" dirty="0" err="1" smtClean="0"/>
              <a:t>hier</a:t>
            </a:r>
            <a:r>
              <a:rPr lang="de-DE" dirty="0" smtClean="0"/>
              <a:t> falsch?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2950"/>
            <a:ext cx="101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L:\Schule_Hannes\Oekoprofit_OekoSchulprogramm\Bilder\IMG_20161114_1618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71674"/>
            <a:ext cx="266700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L:\Schule_Hannes\Oekoprofit_OekoSchulprogramm\Bilder\IMG_20161114_1621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985961"/>
            <a:ext cx="2867025" cy="3119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2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Womit heizt die Schule?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028311"/>
              </p:ext>
            </p:extLst>
          </p:nvPr>
        </p:nvGraphicFramePr>
        <p:xfrm>
          <a:off x="1447800" y="2895600"/>
          <a:ext cx="617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24200"/>
              </a:tblGrid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Heizöl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Kohle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Erdgas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Fernwärme</a:t>
                      </a:r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Holz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Strom</a:t>
                      </a:r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2950"/>
            <a:ext cx="101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Womit heizt die Schule?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78602"/>
              </p:ext>
            </p:extLst>
          </p:nvPr>
        </p:nvGraphicFramePr>
        <p:xfrm>
          <a:off x="1447800" y="2895600"/>
          <a:ext cx="6172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124200"/>
              </a:tblGrid>
              <a:tr h="60960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Erdgas</a:t>
                      </a:r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/>
                        <a:t>Fernwärme</a:t>
                      </a:r>
                      <a:endParaRPr lang="de-DE" sz="2400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2950"/>
            <a:ext cx="101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1828801"/>
            <a:ext cx="6777037" cy="3733800"/>
          </a:xfrm>
        </p:spPr>
        <p:txBody>
          <a:bodyPr/>
          <a:lstStyle/>
          <a:p>
            <a:pPr marL="411480" indent="-342900"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Auf welche Temperatur wird bei 2 und 4 geheizt?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2950"/>
            <a:ext cx="101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6467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Was können wir tun?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6147" name="Picture 3" descr="C:\Users\Mayr\AppData\Local\Microsoft\Windows\INetCache\IE\FZP6Z72K\purzen-Icon-with-question-ma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10985"/>
            <a:ext cx="3770313" cy="377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7" y="3962400"/>
            <a:ext cx="1901003" cy="16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3" y="1693047"/>
            <a:ext cx="1585912" cy="19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yr\AppData\Local\Microsoft\Windows\INetCache\IE\CXT1URB3\133636766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66800"/>
            <a:ext cx="13583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Mayr\AppData\Local\Microsoft\Windows\INetCache\IE\FZP6Z72K\trash-can-clip-art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2012950" cy="21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76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Quiz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1905001"/>
            <a:ext cx="6777037" cy="3657600"/>
          </a:xfrm>
        </p:spPr>
        <p:txBody>
          <a:bodyPr/>
          <a:lstStyle/>
          <a:p>
            <a:pPr marL="411480" indent="-342900" eaLnBrk="1" fontAlgn="auto" hangingPunct="1">
              <a:spcAft>
                <a:spcPts val="0"/>
              </a:spcAft>
              <a:defRPr/>
            </a:pPr>
            <a:r>
              <a:rPr lang="de-DE" altLang="de-DE" dirty="0"/>
              <a:t>Auf welche Temperatur wird bei 2 und 4 geheizt?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42950"/>
            <a:ext cx="101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807815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Abfallquiz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7" name="Picture 10" descr="C:\Users\Mayr\AppData\Local\Microsoft\Windows\INetCache\IE\FZP6Z72K\trash-can-clip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859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1110457" y="2054225"/>
            <a:ext cx="6777037" cy="3508375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Was gehört in die einzelnen Müllbehälter?</a:t>
            </a:r>
            <a:endParaRPr lang="de-DE" altLang="de-DE" dirty="0" smtClean="0"/>
          </a:p>
        </p:txBody>
      </p:sp>
      <p:pic>
        <p:nvPicPr>
          <p:cNvPr id="1026" name="Picture 2" descr="Die Grüne T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8096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bfallratgeber.augsburg.de/typo3temp/pics/1ef07eafc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7" y="2743200"/>
            <a:ext cx="8096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bfallratgeber.augsburg.de/typo3temp/pics/0542098c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2" y="2743200"/>
            <a:ext cx="80962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13075" y="4287667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Weißblech, Alu, Kunststoff, </a:t>
            </a:r>
            <a:r>
              <a:rPr lang="de-DE" sz="1000" dirty="0" smtClean="0"/>
              <a:t>Schaumstoff</a:t>
            </a:r>
            <a:r>
              <a:rPr lang="de-DE" sz="1000" dirty="0"/>
              <a:t>, </a:t>
            </a:r>
            <a:r>
              <a:rPr lang="de-DE" sz="1000" dirty="0" smtClean="0"/>
              <a:t>Verbundstoffe, Konservendosen, Aludeckel,  </a:t>
            </a:r>
            <a:endParaRPr lang="de-DE" sz="1000" dirty="0"/>
          </a:p>
          <a:p>
            <a:r>
              <a:rPr lang="de-DE" sz="1000" dirty="0" smtClean="0"/>
              <a:t>Alufolien, Joghurtbecher, Plastikflaschen </a:t>
            </a:r>
            <a:endParaRPr lang="de-DE" sz="1000" dirty="0"/>
          </a:p>
          <a:p>
            <a:r>
              <a:rPr lang="de-DE" sz="1000" dirty="0" smtClean="0"/>
              <a:t>Kunststoffschalen, Styroporschalen, Milch- </a:t>
            </a:r>
            <a:r>
              <a:rPr lang="de-DE" sz="1000" dirty="0"/>
              <a:t>u. </a:t>
            </a:r>
            <a:r>
              <a:rPr lang="de-DE" sz="1000" dirty="0" smtClean="0"/>
              <a:t>Safttüten, Vakuumverpackungen </a:t>
            </a:r>
            <a:r>
              <a:rPr lang="de-DE" sz="1000" dirty="0"/>
              <a:t>etc.</a:t>
            </a:r>
          </a:p>
          <a:p>
            <a:r>
              <a:rPr lang="de-DE" sz="1000" b="1" i="1" dirty="0" smtClean="0"/>
              <a:t>löffelrein</a:t>
            </a:r>
            <a:r>
              <a:rPr lang="de-DE" sz="1000" b="1" i="1" dirty="0"/>
              <a:t>, offen und lose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62062" y="4287667"/>
            <a:ext cx="14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Pappe und Papier</a:t>
            </a:r>
          </a:p>
          <a:p>
            <a:r>
              <a:rPr lang="de-DE" sz="1000" dirty="0" smtClean="0"/>
              <a:t>(ohne Essensreste!)</a:t>
            </a:r>
            <a:endParaRPr lang="de-DE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91249" y="4287667"/>
            <a:ext cx="1485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Restmüll und Müll mit Essensresten</a:t>
            </a:r>
          </a:p>
          <a:p>
            <a:r>
              <a:rPr lang="de-DE" sz="1000" dirty="0" smtClean="0"/>
              <a:t>(Die braune Tonne im Klassenzimmer ist nicht praktikabel)</a:t>
            </a:r>
            <a:endParaRPr lang="de-DE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1447800" y="5867400"/>
            <a:ext cx="2895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www.abfallratgeber.augsburg.de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0348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Abfallquiz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7" name="Picture 10" descr="C:\Users\Mayr\AppData\Local\Microsoft\Windows\INetCache\IE\FZP6Z72K\trash-can-clip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859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1110457" y="2054225"/>
            <a:ext cx="6777037" cy="3508375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Was kostet 1 großer Restmüllcontainer der Schule pro Jahr?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1.820 EUR</a:t>
            </a:r>
            <a:endParaRPr lang="de-DE" b="1" dirty="0" smtClean="0">
              <a:solidFill>
                <a:schemeClr val="accent1"/>
              </a:solidFill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altLang="de-DE" dirty="0" smtClean="0"/>
              <a:t>Wie viel Müll produziert in Deutschland </a:t>
            </a:r>
            <a:br>
              <a:rPr lang="de-DE" altLang="de-DE" dirty="0" smtClean="0"/>
            </a:br>
            <a:r>
              <a:rPr lang="de-DE" altLang="de-DE" dirty="0" smtClean="0"/>
              <a:t>1 Person im Jahr?</a:t>
            </a:r>
            <a:endParaRPr lang="de-DE" altLang="de-DE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altLang="de-DE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618 </a:t>
            </a:r>
            <a:r>
              <a:rPr lang="de-DE" alt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kg</a:t>
            </a:r>
            <a:endParaRPr lang="de-DE" altLang="de-D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Abfallquiz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7" name="Picture 10" descr="C:\Users\Mayr\AppData\Local\Microsoft\Windows\INetCache\IE\FZP6Z72K\trash-can-clip-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38200"/>
            <a:ext cx="8593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>
          <a:xfrm>
            <a:off x="1110457" y="2054225"/>
            <a:ext cx="6777037" cy="3508375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Alles richtig einsortiert?</a:t>
            </a:r>
            <a:endParaRPr lang="de-DE" altLang="de-DE" dirty="0" smtClean="0"/>
          </a:p>
        </p:txBody>
      </p:sp>
      <p:pic>
        <p:nvPicPr>
          <p:cNvPr id="6" name="Grafik 5" descr="L:\Schule_Hannes\Oekoprofit_OekoSchulprogramm\Bilder\IMG_20161114_160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4247" y="2945447"/>
            <a:ext cx="317690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Mayr\AppData\Local\Microsoft\Windows\INetCache\Content.Word\IMG_20161018_1613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33344"/>
            <a:ext cx="3962400" cy="3157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8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8196" name="Picture 4" descr="L:\Schule_Hannes\Oekoprofit_OekoSchulprogramm\Bilder\IMG_20160927_152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516904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684213"/>
            <a:ext cx="7024687" cy="4968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dirty="0" smtClean="0"/>
              <a:t>Abfall richtig entsorgt?</a:t>
            </a:r>
            <a:endParaRPr lang="de-DE" dirty="0"/>
          </a:p>
        </p:txBody>
      </p:sp>
      <p:pic>
        <p:nvPicPr>
          <p:cNvPr id="8195" name="Picture 3" descr="L:\Schule_Hannes\Oekoprofit_OekoSchulprogramm\Bilder\IMG_20160428_152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7" b="8829"/>
          <a:stretch/>
        </p:blipFill>
        <p:spPr bwMode="auto">
          <a:xfrm>
            <a:off x="2819400" y="1828800"/>
            <a:ext cx="3967163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ilder.augsburger-allgemeine.de/img/wertingen/crop36301982/4117219064-ctopTeaser/Copy-20of-20PC03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397624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492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Projekte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1110457" y="2054225"/>
            <a:ext cx="6777037" cy="3508375"/>
          </a:xfrm>
        </p:spPr>
        <p:txBody>
          <a:bodyPr/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Sparsamer Umgang mit Heizenergie, Strom und Wasser</a:t>
            </a:r>
            <a:endParaRPr lang="de-DE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Vermittlung </a:t>
            </a:r>
            <a:r>
              <a:rPr lang="de-DE" dirty="0"/>
              <a:t>der Themen Energie, erneuerbare Energien, Klimaschutz und Energieeffizienz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Anwendung in der Berufsschule, zu Hause, im Betrieb, … </a:t>
            </a:r>
            <a:endParaRPr lang="de-DE" altLang="de-DE" dirty="0" smtClean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449388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Schule\Umweltbeauftragter\Artikel_Infomaterial\Welserzeitung022013\Oekoprofit_Mayr_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1830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:\Schule_Hannes\Oekoprofit_OekoSchulprogramm\OekoSchulprogramm\OekoschulprogrammLogo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12571" r="19449" b="14286"/>
          <a:stretch/>
        </p:blipFill>
        <p:spPr bwMode="auto">
          <a:xfrm>
            <a:off x="5334000" y="685800"/>
            <a:ext cx="1447800" cy="10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Projekte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 eaLnBrk="1" fontAlgn="auto" hangingPunct="1">
              <a:spcAft>
                <a:spcPts val="0"/>
              </a:spcAft>
              <a:buNone/>
              <a:defRPr/>
            </a:pPr>
            <a:r>
              <a:rPr lang="de-DE" altLang="de-DE" dirty="0" smtClean="0"/>
              <a:t>Nachwachsende Rohstoffe, Nachhaltige Ernährung, Nachhaltige Mobilität, Energierundgang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smtClean="0"/>
              <a:t>Energiemanagerschulung 2016 Umweltbeauftragter: J. Mayr</a:t>
            </a:r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90" y="823118"/>
            <a:ext cx="1449388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Schule\Umweltbeauftragter\Artikel_Infomaterial\Welserzeitung022013\Oekoprofit_Mayr_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18303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L:\Schule_Hannes\Oekoprofit_OekoSchulprogramm\OekoSchulprogramm\OekoschulprogrammLogo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3" t="12571" r="19449" b="14286"/>
          <a:stretch/>
        </p:blipFill>
        <p:spPr bwMode="auto">
          <a:xfrm>
            <a:off x="5487988" y="1066800"/>
            <a:ext cx="1447800" cy="107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Schule_Hannes\Oekoprofit_OekoSchulprogramm\Projektdokumentation_Umweltbereich\Projekte_2015\201510_Energierundgang\Bilder_20151019\IMG_25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667794" cy="200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chule_Hannes\Oekoprofit_OekoSchulprogramm\Projektdokumentation_Umweltbereich\Projekte_2015\2015_NachhaltigeMobilitaet\Fotos\Tesla_Seit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t="26903" r="1479" b="12673"/>
          <a:stretch/>
        </p:blipFill>
        <p:spPr bwMode="auto">
          <a:xfrm>
            <a:off x="3925368" y="4455133"/>
            <a:ext cx="2668263" cy="13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Schule_Hannes\Oekoprofit_OekoSchulprogramm\Projektdokumentation_Umweltbereich\Projekte_2015\Dokumentation_OESP_2015\Dokumentation_2015\Projekt6_Mobilitaet_Urbanisierung_Plaka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" t="2792" r="2665" b="9835"/>
          <a:stretch/>
        </p:blipFill>
        <p:spPr bwMode="auto">
          <a:xfrm>
            <a:off x="5935034" y="3168205"/>
            <a:ext cx="2192912" cy="153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Schule_Hannes\Oekoprofit_OekoSchulprogramm\Projektdokumentation_Umweltbereich\Projekte_2015\Dokumentation_OESP_2015\Dokumentation_2015\Projekt6_Mobilitaet_Infostand_Einweis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8" r="20862"/>
          <a:stretch/>
        </p:blipFill>
        <p:spPr bwMode="auto">
          <a:xfrm>
            <a:off x="3946020" y="3168205"/>
            <a:ext cx="1491241" cy="125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Was können wir tun?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6147" name="Picture 3" descr="C:\Users\Mayr\AppData\Local\Microsoft\Windows\INetCache\IE\FZP6Z72K\purzen-Icon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7" y="838200"/>
            <a:ext cx="1518898" cy="15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yr\AppData\Local\Microsoft\Windows\INetCache\IE\CXT1URB3\133636766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135830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42988" y="3429000"/>
            <a:ext cx="6777037" cy="2403475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eaLnBrk="1" hangingPunct="1">
              <a:buNone/>
            </a:pPr>
            <a:r>
              <a:rPr lang="de-DE" altLang="de-DE" dirty="0" smtClean="0"/>
              <a:t>Tropfende Wasserhähne, defekte Toilettenspülung bitte melden an Lehrer, Hausmeister, …</a:t>
            </a:r>
          </a:p>
        </p:txBody>
      </p:sp>
    </p:spTree>
    <p:extLst>
      <p:ext uri="{BB962C8B-B14F-4D97-AF65-F5344CB8AC3E}">
        <p14:creationId xmlns:p14="http://schemas.microsoft.com/office/powerpoint/2010/main" val="22228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837592"/>
            <a:ext cx="7620000" cy="611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de-DE" sz="3200" dirty="0" smtClean="0"/>
              <a:t>Wasserverbrauch der Berufsschule IV</a:t>
            </a:r>
            <a:endParaRPr lang="de-DE" sz="3200" dirty="0"/>
          </a:p>
        </p:txBody>
      </p:sp>
      <p:sp>
        <p:nvSpPr>
          <p:cNvPr id="9222" name="Textfeld 2"/>
          <p:cNvSpPr txBox="1">
            <a:spLocks noChangeArrowheads="1"/>
          </p:cNvSpPr>
          <p:nvPr/>
        </p:nvSpPr>
        <p:spPr bwMode="auto">
          <a:xfrm>
            <a:off x="1475656" y="1448780"/>
            <a:ext cx="39465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Wasser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122287355"/>
              </p:ext>
            </p:extLst>
          </p:nvPr>
        </p:nvGraphicFramePr>
        <p:xfrm>
          <a:off x="647564" y="1844824"/>
          <a:ext cx="6210436" cy="379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Gerade Verbindung mit Pfeil 12"/>
          <p:cNvCxnSpPr/>
          <p:nvPr/>
        </p:nvCxnSpPr>
        <p:spPr bwMode="auto">
          <a:xfrm flipH="1">
            <a:off x="5422181" y="1988840"/>
            <a:ext cx="1706103" cy="601960"/>
          </a:xfrm>
          <a:prstGeom prst="straightConnector1">
            <a:avLst/>
          </a:prstGeom>
          <a:ln w="38100">
            <a:solidFill>
              <a:srgbClr val="FFC0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128284" y="1449760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0" dirty="0" smtClean="0">
                <a:solidFill>
                  <a:schemeClr val="tx1"/>
                </a:solidFill>
              </a:rPr>
              <a:t>2013: Toiletten-sanierung; dabei wurden mehrfach</a:t>
            </a:r>
          </a:p>
          <a:p>
            <a:pPr>
              <a:lnSpc>
                <a:spcPct val="100000"/>
              </a:lnSpc>
            </a:pPr>
            <a:r>
              <a:rPr lang="de-DE" sz="1400" b="0" dirty="0" smtClean="0">
                <a:solidFill>
                  <a:schemeClr val="tx1"/>
                </a:solidFill>
              </a:rPr>
              <a:t>Leitungen angebohrt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010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Was können wir tun?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6147" name="Picture 3" descr="C:\Users\Mayr\AppData\Local\Microsoft\Windows\INetCache\IE\FZP6Z72K\purzen-Icon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7" y="838200"/>
            <a:ext cx="1518898" cy="15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ayr\AppData\Local\Microsoft\Windows\INetCache\IE\CXT1URB3\100px-Heating-Radiator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05551"/>
            <a:ext cx="1585912" cy="19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42988" y="3733800"/>
            <a:ext cx="6777037" cy="2098675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dirty="0" smtClean="0"/>
              <a:t>Thermostatventile auf 3</a:t>
            </a:r>
          </a:p>
          <a:p>
            <a:pPr eaLnBrk="1" hangingPunct="1"/>
            <a:r>
              <a:rPr lang="de-DE" altLang="de-DE" dirty="0" smtClean="0"/>
              <a:t>Temperatur bei 21 bis 22 Grad Celsius</a:t>
            </a:r>
          </a:p>
          <a:p>
            <a:pPr eaLnBrk="1" hangingPunct="1"/>
            <a:r>
              <a:rPr lang="de-DE" altLang="de-DE" dirty="0" smtClean="0"/>
              <a:t>Stoßlüften (alle Fenster für etwa 3 min)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7851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41325"/>
            <a:ext cx="8183562" cy="7921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de-DE" dirty="0" smtClean="0"/>
              <a:t>Heizen und Lüften</a:t>
            </a:r>
            <a:endParaRPr lang="de-DE" dirty="0"/>
          </a:p>
        </p:txBody>
      </p:sp>
      <p:pic>
        <p:nvPicPr>
          <p:cNvPr id="8195" name="Picture 4" descr="https://encrypted-tbn2.gstatic.com/images?q=tbn:ANd9GcSQ9mHvbLpoWBGw-Z_zyUcle1Ej5-cI1Ef1bNsenrBb_R9dGncq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400550"/>
            <a:ext cx="19383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://files.energie-effizient-sparen.de/uploads/2010/03/Lüftung-2-300x18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2889250"/>
            <a:ext cx="19431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Lüftung-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5445125"/>
            <a:ext cx="19335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0" descr="Lüftung-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1449388"/>
            <a:ext cx="17732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feld 8"/>
          <p:cNvSpPr txBox="1">
            <a:spLocks noChangeArrowheads="1"/>
          </p:cNvSpPr>
          <p:nvPr/>
        </p:nvSpPr>
        <p:spPr bwMode="auto">
          <a:xfrm>
            <a:off x="2663825" y="1449388"/>
            <a:ext cx="30241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>
                <a:solidFill>
                  <a:schemeClr val="tx1"/>
                </a:solidFill>
              </a:rPr>
              <a:t>der ungestörte Weg der Luft:</a:t>
            </a:r>
            <a:endParaRPr lang="de-DE" sz="1200" b="0" dirty="0">
              <a:solidFill>
                <a:schemeClr val="tx1"/>
              </a:solidFill>
            </a:endParaRPr>
          </a:p>
          <a:p>
            <a:endParaRPr lang="de-DE" sz="1200" b="0" dirty="0">
              <a:solidFill>
                <a:schemeClr val="tx1"/>
              </a:solidFill>
            </a:endParaRPr>
          </a:p>
          <a:p>
            <a:pPr algn="just"/>
            <a:r>
              <a:rPr lang="de-DE" sz="1200" b="0" dirty="0">
                <a:solidFill>
                  <a:schemeClr val="tx1"/>
                </a:solidFill>
              </a:rPr>
              <a:t>Von der Heizung steigt die erwärmte Luft auf und bildet eine Raumwalze und eine kleine Fensterwalze.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8200" name="Rechteck 9"/>
          <p:cNvSpPr>
            <a:spLocks noChangeArrowheads="1"/>
          </p:cNvSpPr>
          <p:nvPr/>
        </p:nvSpPr>
        <p:spPr bwMode="auto">
          <a:xfrm>
            <a:off x="2663825" y="2889250"/>
            <a:ext cx="30241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gekipptes Fenster:</a:t>
            </a:r>
            <a:endParaRPr lang="de-DE" sz="1200" b="0">
              <a:solidFill>
                <a:schemeClr val="tx1"/>
              </a:solidFill>
            </a:endParaRPr>
          </a:p>
          <a:p>
            <a:endParaRPr lang="de-DE" sz="1200" b="0">
              <a:solidFill>
                <a:schemeClr val="tx1"/>
              </a:solidFill>
            </a:endParaRPr>
          </a:p>
          <a:p>
            <a:pPr algn="just"/>
            <a:r>
              <a:rPr lang="de-DE" sz="1200" b="0">
                <a:solidFill>
                  <a:schemeClr val="tx1"/>
                </a:solidFill>
              </a:rPr>
              <a:t>Lüftungseffekt nur sehr gering, es geht aber trotzdem ständig durch die Heizung erwärmte Luft verloren.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8201" name="Rechteck 10"/>
          <p:cNvSpPr>
            <a:spLocks noChangeArrowheads="1"/>
          </p:cNvSpPr>
          <p:nvPr/>
        </p:nvSpPr>
        <p:spPr bwMode="auto">
          <a:xfrm>
            <a:off x="2735263" y="4365625"/>
            <a:ext cx="30241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geöffnetes Fenster:</a:t>
            </a:r>
            <a:endParaRPr lang="de-DE" sz="1200" b="0">
              <a:solidFill>
                <a:schemeClr val="tx1"/>
              </a:solidFill>
            </a:endParaRPr>
          </a:p>
          <a:p>
            <a:endParaRPr lang="de-DE" sz="1200" b="0">
              <a:solidFill>
                <a:schemeClr val="tx1"/>
              </a:solidFill>
            </a:endParaRPr>
          </a:p>
          <a:p>
            <a:pPr algn="just"/>
            <a:r>
              <a:rPr lang="de-DE" sz="1200" b="0">
                <a:solidFill>
                  <a:schemeClr val="tx1"/>
                </a:solidFill>
              </a:rPr>
              <a:t>Erst das richtige Öffnen der Fenster erzeugt einen ausreichenden Luftwechsel.</a:t>
            </a:r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8202" name="Picture 12" descr="https://encrypted-tbn3.gstatic.com/images?q=tbn:ANd9GcTfqN6NVQcEH5yOMIv-FTuNeNOyctA7oEc-d_BTX_Mur18TqMnfaw"/>
          <p:cNvPicPr>
            <a:picLocks noChangeAspect="1" noChangeArrowheads="1"/>
          </p:cNvPicPr>
          <p:nvPr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903913" y="1592263"/>
            <a:ext cx="27686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5832475" y="5157788"/>
            <a:ext cx="2879725" cy="39052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de-DE" sz="1000" b="0" dirty="0">
                <a:solidFill>
                  <a:schemeClr val="tx1"/>
                </a:solidFill>
              </a:rPr>
              <a:t>Durchschnittliche Dauer des Luftwechsels je nach Fenster und Türöffnung</a:t>
            </a:r>
          </a:p>
        </p:txBody>
      </p:sp>
    </p:spTree>
    <p:extLst>
      <p:ext uri="{BB962C8B-B14F-4D97-AF65-F5344CB8AC3E}">
        <p14:creationId xmlns:p14="http://schemas.microsoft.com/office/powerpoint/2010/main" val="23799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 21"/>
          <p:cNvGraphicFramePr/>
          <p:nvPr>
            <p:extLst>
              <p:ext uri="{D42A27DB-BD31-4B8C-83A1-F6EECF244321}">
                <p14:modId xmlns:p14="http://schemas.microsoft.com/office/powerpoint/2010/main" val="4051143084"/>
              </p:ext>
            </p:extLst>
          </p:nvPr>
        </p:nvGraphicFramePr>
        <p:xfrm>
          <a:off x="838200" y="1143000"/>
          <a:ext cx="7239000" cy="4833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41325"/>
            <a:ext cx="8183562" cy="611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de-DE" sz="2800" dirty="0" smtClean="0"/>
              <a:t>Heizenergie an der Berufsschule IV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180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762000"/>
            <a:ext cx="7024687" cy="649287"/>
          </a:xfrm>
        </p:spPr>
        <p:txBody>
          <a:bodyPr/>
          <a:lstStyle/>
          <a:p>
            <a:r>
              <a:rPr lang="de-DE" dirty="0" smtClean="0"/>
              <a:t>Was können wir tun?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Energiemanagerschulung 2016 Umweltbeauftragter: J. Mayr</a:t>
            </a:r>
            <a:endParaRPr lang="de-DE" dirty="0"/>
          </a:p>
        </p:txBody>
      </p:sp>
      <p:pic>
        <p:nvPicPr>
          <p:cNvPr id="6147" name="Picture 3" descr="C:\Users\Mayr\AppData\Local\Microsoft\Windows\INetCache\IE\FZP6Z72K\purzen-Icon-with-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257" y="838200"/>
            <a:ext cx="1518898" cy="151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42988" y="3733801"/>
            <a:ext cx="6777037" cy="1524000"/>
          </a:xfrm>
          <a:prstGeom prst="rect">
            <a:avLst/>
          </a:prstGeom>
        </p:spPr>
        <p:txBody>
          <a:bodyPr/>
          <a:lstStyle>
            <a:lvl1pPr marL="34290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39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5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smtClean="0"/>
              <a:t>Licht nur einschalten, wenn notwendig</a:t>
            </a:r>
            <a:endParaRPr lang="de-DE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de-DE" dirty="0" err="1" smtClean="0"/>
              <a:t>Beamer</a:t>
            </a:r>
            <a:r>
              <a:rPr lang="de-DE" dirty="0" smtClean="0"/>
              <a:t> </a:t>
            </a:r>
            <a:r>
              <a:rPr lang="de-DE" dirty="0"/>
              <a:t>und Dokumentenkameras </a:t>
            </a:r>
            <a:r>
              <a:rPr lang="de-DE" dirty="0" smtClean="0"/>
              <a:t>ganz ausschalten</a:t>
            </a:r>
            <a:r>
              <a:rPr lang="de-DE" dirty="0"/>
              <a:t>, wenn nicht benötigt</a:t>
            </a:r>
          </a:p>
          <a:p>
            <a:pPr eaLnBrk="1" hangingPunct="1"/>
            <a:endParaRPr lang="de-DE" altLang="de-DE" dirty="0" smtClean="0"/>
          </a:p>
          <a:p>
            <a:pPr eaLnBrk="1" hangingPunct="1"/>
            <a:endParaRPr lang="de-DE" altLang="de-DE" dirty="0" smtClean="0"/>
          </a:p>
        </p:txBody>
      </p:sp>
      <p:pic>
        <p:nvPicPr>
          <p:cNvPr id="9" name="Picture 4" descr="C:\Users\Mayr\AppData\Local\Microsoft\Windows\INetCache\IE\FZP6Z72K\high-voltage-153888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80457"/>
            <a:ext cx="1901003" cy="16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Mayr\AppData\Local\Microsoft\Windows\INetCache\IE\CWXI9815\beamer1_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8" t="17158" r="15680" b="29271"/>
          <a:stretch/>
        </p:blipFill>
        <p:spPr bwMode="auto">
          <a:xfrm>
            <a:off x="914400" y="1447800"/>
            <a:ext cx="1317172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okumentenkame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8" r="25089"/>
          <a:stretch/>
        </p:blipFill>
        <p:spPr bwMode="auto">
          <a:xfrm>
            <a:off x="2180161" y="1446773"/>
            <a:ext cx="1251858" cy="163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5 Umbausatz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7" r="16718" b="13363"/>
          <a:stretch/>
        </p:blipFill>
        <p:spPr bwMode="auto">
          <a:xfrm>
            <a:off x="3464676" y="1487381"/>
            <a:ext cx="2088673" cy="10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260991144"/>
              </p:ext>
            </p:extLst>
          </p:nvPr>
        </p:nvGraphicFramePr>
        <p:xfrm>
          <a:off x="990600" y="1371600"/>
          <a:ext cx="7239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327" y="571331"/>
            <a:ext cx="8183562" cy="6111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de-DE" sz="2800" dirty="0" smtClean="0"/>
              <a:t>Stromverbrauch an der Berufsschule IV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222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679</Words>
  <Application>Microsoft Office PowerPoint</Application>
  <PresentationFormat>Bildschirmpräsentation (4:3)</PresentationFormat>
  <Paragraphs>134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Austin</vt:lpstr>
      <vt:lpstr>Kaufmännische Berufsschule IV Augsburg</vt:lpstr>
      <vt:lpstr>Was können wir tun?</vt:lpstr>
      <vt:lpstr>Was können wir tun?</vt:lpstr>
      <vt:lpstr>Wasserverbrauch der Berufsschule IV</vt:lpstr>
      <vt:lpstr>Was können wir tun?</vt:lpstr>
      <vt:lpstr>Heizen und Lüften</vt:lpstr>
      <vt:lpstr>Heizenergie an der Berufsschule IV</vt:lpstr>
      <vt:lpstr>Was können wir tun?</vt:lpstr>
      <vt:lpstr>Stromverbrauch an der Berufsschule IV</vt:lpstr>
      <vt:lpstr>Quiz</vt:lpstr>
      <vt:lpstr>Quiz</vt:lpstr>
      <vt:lpstr>Quiz</vt:lpstr>
      <vt:lpstr>Quiz</vt:lpstr>
      <vt:lpstr>Verbrauch messen</vt:lpstr>
      <vt:lpstr>Was hier hier falsch?</vt:lpstr>
      <vt:lpstr>Was hier hier falsch?</vt:lpstr>
      <vt:lpstr>Quiz</vt:lpstr>
      <vt:lpstr>Quiz</vt:lpstr>
      <vt:lpstr>Quiz</vt:lpstr>
      <vt:lpstr>Quiz</vt:lpstr>
      <vt:lpstr>Abfallquiz</vt:lpstr>
      <vt:lpstr>Abfallquiz</vt:lpstr>
      <vt:lpstr>Abfallquiz</vt:lpstr>
      <vt:lpstr>PowerPoint-Präsentation</vt:lpstr>
      <vt:lpstr>Projekte</vt:lpstr>
      <vt:lpstr>Projekte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</dc:creator>
  <cp:lastModifiedBy>Johannes Mayr</cp:lastModifiedBy>
  <cp:revision>92</cp:revision>
  <cp:lastPrinted>1601-01-01T00:00:00Z</cp:lastPrinted>
  <dcterms:created xsi:type="dcterms:W3CDTF">1601-01-01T00:00:00Z</dcterms:created>
  <dcterms:modified xsi:type="dcterms:W3CDTF">2017-02-01T12:13:51Z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